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9" r:id="rId4"/>
    <p:sldId id="270" r:id="rId5"/>
    <p:sldId id="257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9D4DE8-DECC-4F2A-B5C2-C15D5DFB439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9D4DE8-DECC-4F2A-B5C2-C15D5DFB439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9D4DE8-DECC-4F2A-B5C2-C15D5DFB439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9D4DE8-DECC-4F2A-B5C2-C15D5DFB439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9D4DE8-DECC-4F2A-B5C2-C15D5DFB439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9D4DE8-DECC-4F2A-B5C2-C15D5DFB439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9D4DE8-DECC-4F2A-B5C2-C15D5DFB4396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1411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214422"/>
            <a:ext cx="6406508" cy="500066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КРАТКАЯ ПРЕЗЕНТАЦИЯ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 ОСНОВНОЙ 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  ОБРАЗОВАТЕЛЬНОЙ  ПРОГРАММЫ ДОШКОЛЬНОГО  ОБРАЗОВАНИЯ  </a:t>
            </a:r>
          </a:p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МАУ ДО «ВИКУЛОВСКИЙ ДЕТСКИЙ САД «КОЛОСОК»</a:t>
            </a:r>
          </a:p>
          <a:p>
            <a:pPr algn="ctr"/>
            <a:endParaRPr lang="ru-RU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2022 </a:t>
            </a:r>
            <a:r>
              <a:rPr lang="ru-RU" sz="1100" i="1" dirty="0" smtClean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Г.</a:t>
            </a:r>
            <a:endParaRPr lang="ru-RU" i="1" dirty="0" smtClean="0">
              <a:solidFill>
                <a:schemeClr val="accent1">
                  <a:lumMod val="75000"/>
                </a:schemeClr>
              </a:solidFill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endParaRPr lang="ru-RU" dirty="0"/>
          </a:p>
        </p:txBody>
      </p:sp>
      <p:pic>
        <p:nvPicPr>
          <p:cNvPr id="1026" name="Picture 2" descr="C:\Users\колосок 1\Desktop\dets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500702"/>
            <a:ext cx="14287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3684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«Познавательное развитие»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Цель познавательного развития дошкольников состоит в расширении и обогащении ориентировки в окружающем мире, проживании ребёнком познавательно-исследовательской деятельности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     	Образовательные задачи: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содействовать проявлению и развитию у дошкольников потребности в активном взаимодействии с окружающей действительностью, любознательности, радости открытий нового на основе вопросов, практических действий и выбора;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помогать ребёнку применять открытые им способы познания в разных видах деятельности, неожиданных комбинациях;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поддерживать процесс поиска вариантов продолжения и завершения гипотетических знаний путём </a:t>
            </a:r>
            <a:r>
              <a:rPr lang="ru-RU" sz="1800" dirty="0" err="1" smtClean="0">
                <a:solidFill>
                  <a:schemeClr val="accent1">
                    <a:lumMod val="50000"/>
                  </a:schemeClr>
                </a:solidFill>
              </a:rPr>
              <a:t>опытничества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и экспериментирования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обогащать сенсорный опыт ребёнка. 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3684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«Речевое развитие»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68632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Цель речевого развития дошкольников состоит в овладении речью как средством общения и культуры, происходящим в различных видах деятельности (познавательно-исследовательской, коммуникативной, восприятии художественной литературы и других), освоенной как с помощью взрослых, так и самостоятельно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Образовательные задачи: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создавать условия для развития свободного общения воспитанников со взрослыми и детьми; 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развивать все компоненты устной речи детей (лексической стороны, грамматического строя речи, произносительной стороны речи; связной речи — диалогической и монологической форм) в различных видах деятельности;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формировать интерес и потребность в чтении, эмоционально-образное восприятие произведений разных жанров (сказки, рассказа, стихотворения, малых фольклорных форм);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развивать чуткость к выразительным средствам художественной речи, умение воспроизводить эти средства в своём творчестве.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29697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«Художественно – эстетическое развитие»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472006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Цель художественного творчества развития дошкольников состоит во взаимодействии и проникновении различных видов искусства и художественной деятельности в образовательный процесс дошкольной организации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Образовательные задачи: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формирование основ художественной культуры: представления о специфике изобразительного искусства, потребности в художественном творчестве и в общении с искусством, первоначальные понятия о выразительных возможностях языка искусства;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развитие продуктивной деятельности;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развитие интереса к различным видам искусства (пластическим и сценическим);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формирование основ художественного мышления, художественного мировидения, художественной ментальности, эмоционально-чувственного отношения к предметам и явлениям действительности;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развитие потребности в художественном творчестве (изобразительном, художественно-речевом, музыкально-пластическом);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обучение основам создания художественных образов, формирование практических навыков работы в различных видах   художественной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приобщение детей к лучшим образцам отечественного и мирового искусства, воспитание у детей уважения, эмоционально- ценностного отношения к искусству. 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29697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«Физическое развитие»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543444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Цель физического развития детей дошкольного возраста заключается в создании благоприятных условий для оптимального физического развития, формирования базиса физической культуры личности.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Оздоровительные задачи: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обеспечивать охрану жизни детей;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совершенствовать работу </a:t>
            </a:r>
            <a:r>
              <a:rPr lang="ru-RU" sz="1800" dirty="0" err="1" smtClean="0">
                <a:solidFill>
                  <a:schemeClr val="accent1">
                    <a:lumMod val="50000"/>
                  </a:schemeClr>
                </a:solidFill>
              </a:rPr>
              <a:t>сердечно-сосудистой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, дыхательной, нервной систем организма ребёнка;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повышать его работоспособность;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осуществлять закаливание растущего организма. 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        Образовательные задачи: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формировать систему знаний о физических упражнениях, их структуре, оздоровительном воздействии на организм;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целенаправленно развивать физические качества и координационные способности;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формировать двигательные умения в соответствии с особенностями возрастного развития и на этой основе расширять двигательный опыт, создавая ситуации радости и удовольствия в движении;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формировать устойчивый интерес к регулярным занятиям физической культурой и различным видам физкультурно-спортивной деятельности.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12144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    Пояснительная записка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8433654" cy="45339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Основная образовательная программа дошкольного образования (далее — Программа) муниципального автономного учреждения  дошкольного образовательного «</a:t>
            </a:r>
            <a:r>
              <a:rPr lang="ru-RU" dirty="0" err="1" smtClean="0">
                <a:solidFill>
                  <a:srgbClr val="0070C0"/>
                </a:solidFill>
              </a:rPr>
              <a:t>Викуловский</a:t>
            </a:r>
            <a:r>
              <a:rPr lang="ru-RU" dirty="0" smtClean="0">
                <a:solidFill>
                  <a:srgbClr val="0070C0"/>
                </a:solidFill>
              </a:rPr>
              <a:t> детский сад «Колосок» разработана в соответствии с федеральным государственным образовательным стандартом дошкольного образования (Приказ № 1155 Министерства образования и науки от 17 октября 2013 года) (далее -  ФГОС ДО), Примерной основной образовательной программой дошкольного образования (одобренной решением федерального учебно-методического объединения по общему образованию от 20.05.2015г. №2/15) с учётом вариативной образовательной программы дошкольного образования «Мозаика» (авторы-составители </a:t>
            </a:r>
            <a:r>
              <a:rPr lang="ru-RU" dirty="0" err="1" smtClean="0">
                <a:solidFill>
                  <a:srgbClr val="0070C0"/>
                </a:solidFill>
              </a:rPr>
              <a:t>В.Ю.Белькович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Н.В.Гребёнкина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И.А.Кильдышева</a:t>
            </a:r>
            <a:r>
              <a:rPr lang="ru-RU" dirty="0" smtClean="0">
                <a:solidFill>
                  <a:srgbClr val="0070C0"/>
                </a:solidFill>
              </a:rPr>
              <a:t>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043890" cy="492922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Программа определяет содержание и организацию образовательной деятельности на уровне дошкольного образования, сформирована как программа </a:t>
            </a:r>
            <a:r>
              <a:rPr lang="ru-RU" dirty="0" err="1" smtClean="0">
                <a:solidFill>
                  <a:srgbClr val="0070C0"/>
                </a:solidFill>
              </a:rPr>
              <a:t>психолого</a:t>
            </a:r>
            <a:r>
              <a:rPr lang="ru-RU" dirty="0" smtClean="0">
                <a:solidFill>
                  <a:srgbClr val="0070C0"/>
                </a:solidFill>
              </a:rPr>
              <a:t> - педагогической поддержки,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(объём, содержание и планируемые результаты в виде целевых ориентиров дошкольного образования) в образовательной деятельности МАУ ДО «</a:t>
            </a:r>
            <a:r>
              <a:rPr lang="ru-RU" dirty="0" err="1" smtClean="0">
                <a:solidFill>
                  <a:srgbClr val="0070C0"/>
                </a:solidFill>
              </a:rPr>
              <a:t>Викуловский</a:t>
            </a:r>
            <a:r>
              <a:rPr lang="ru-RU" dirty="0" smtClean="0">
                <a:solidFill>
                  <a:srgbClr val="0070C0"/>
                </a:solidFill>
              </a:rPr>
              <a:t> детский сад «Колосок».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Программа также предназначена для оказания помощи родителям (законным представителям)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 на уровне дошкольного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15370" cy="421484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0070C0"/>
                </a:solidFill>
              </a:rPr>
              <a:t>Программа включает три основных раздела: целевой, содержательный и организационный, в каждом из которых отражается обязательная часть и часть, формируемая участниками образовательных отношений. Обе части являются взаимодополняющими и необходимыми с точки зрения реализации требований ФГОС ДО. Обязательная часть программы предполагает комплексность подхода, обеспечивая развитие детей во всех пяти взаимодополняющих образовательных областях (социально-коммуникативное развитие, познавательное развитие, речевое развитие, художественно-эстетическое развитие, физическое развитие), разработана в соответствии с ПООП ДО, с учётом учебно-методического комплекса программы "Мозаика" (авторы-составители </a:t>
            </a:r>
            <a:r>
              <a:rPr lang="ru-RU" sz="1400" dirty="0" err="1" smtClean="0">
                <a:solidFill>
                  <a:srgbClr val="0070C0"/>
                </a:solidFill>
              </a:rPr>
              <a:t>В.Ю.Белькович</a:t>
            </a:r>
            <a:r>
              <a:rPr lang="ru-RU" sz="1400" dirty="0" smtClean="0">
                <a:solidFill>
                  <a:srgbClr val="0070C0"/>
                </a:solidFill>
              </a:rPr>
              <a:t>, </a:t>
            </a:r>
            <a:r>
              <a:rPr lang="ru-RU" sz="1400" dirty="0" err="1" smtClean="0">
                <a:solidFill>
                  <a:srgbClr val="0070C0"/>
                </a:solidFill>
              </a:rPr>
              <a:t>Н.В.Гребёнкина</a:t>
            </a:r>
            <a:r>
              <a:rPr lang="ru-RU" sz="1400" dirty="0" smtClean="0">
                <a:solidFill>
                  <a:srgbClr val="0070C0"/>
                </a:solidFill>
              </a:rPr>
              <a:t>, </a:t>
            </a:r>
            <a:r>
              <a:rPr lang="ru-RU" sz="1400" dirty="0" err="1" smtClean="0">
                <a:solidFill>
                  <a:srgbClr val="0070C0"/>
                </a:solidFill>
              </a:rPr>
              <a:t>И.А.Кильдышева</a:t>
            </a:r>
            <a:r>
              <a:rPr lang="ru-RU" sz="1400" dirty="0" smtClean="0">
                <a:solidFill>
                  <a:srgbClr val="0070C0"/>
                </a:solidFill>
              </a:rPr>
              <a:t>). </a:t>
            </a:r>
            <a:br>
              <a:rPr lang="ru-RU" sz="1400" dirty="0" smtClean="0">
                <a:solidFill>
                  <a:srgbClr val="0070C0"/>
                </a:solidFill>
              </a:rPr>
            </a:br>
            <a:r>
              <a:rPr lang="ru-RU" sz="1400" dirty="0" smtClean="0">
                <a:solidFill>
                  <a:srgbClr val="0070C0"/>
                </a:solidFill>
              </a:rPr>
              <a:t>Часть, формируемая участниками образовательных отношений, представлена:</a:t>
            </a:r>
            <a:br>
              <a:rPr lang="ru-RU" sz="1400" dirty="0" smtClean="0">
                <a:solidFill>
                  <a:srgbClr val="0070C0"/>
                </a:solidFill>
              </a:rPr>
            </a:br>
            <a:r>
              <a:rPr lang="ru-RU" sz="1400" dirty="0" smtClean="0">
                <a:solidFill>
                  <a:srgbClr val="0070C0"/>
                </a:solidFill>
              </a:rPr>
              <a:t>- парциальной программой «Обучение грамоте детей дошкольного возраста» </a:t>
            </a:r>
            <a:r>
              <a:rPr lang="ru-RU" sz="1400" dirty="0" err="1" smtClean="0">
                <a:solidFill>
                  <a:srgbClr val="0070C0"/>
                </a:solidFill>
              </a:rPr>
              <a:t>Н.В.Нищевой</a:t>
            </a:r>
            <a:r>
              <a:rPr lang="ru-RU" sz="1400" dirty="0" smtClean="0">
                <a:solidFill>
                  <a:srgbClr val="0070C0"/>
                </a:solidFill>
              </a:rPr>
              <a:t> ;</a:t>
            </a:r>
            <a:br>
              <a:rPr lang="ru-RU" sz="1400" dirty="0" smtClean="0">
                <a:solidFill>
                  <a:srgbClr val="0070C0"/>
                </a:solidFill>
              </a:rPr>
            </a:br>
            <a:r>
              <a:rPr lang="ru-RU" sz="1400" dirty="0" smtClean="0">
                <a:solidFill>
                  <a:srgbClr val="0070C0"/>
                </a:solidFill>
              </a:rPr>
              <a:t>- комплексной образовательной программой для детей раннего возраста «Первые шаги» Смирновой Е.О., </a:t>
            </a:r>
            <a:r>
              <a:rPr lang="ru-RU" sz="1400" dirty="0" err="1" smtClean="0">
                <a:solidFill>
                  <a:srgbClr val="0070C0"/>
                </a:solidFill>
              </a:rPr>
              <a:t>Галигузовой</a:t>
            </a:r>
            <a:r>
              <a:rPr lang="ru-RU" sz="1400" dirty="0" smtClean="0">
                <a:solidFill>
                  <a:srgbClr val="0070C0"/>
                </a:solidFill>
              </a:rPr>
              <a:t> Л.Н., Мещеряковой С.Ю.</a:t>
            </a:r>
            <a:br>
              <a:rPr lang="ru-RU" sz="1400" dirty="0" smtClean="0">
                <a:solidFill>
                  <a:srgbClr val="0070C0"/>
                </a:solidFill>
              </a:rPr>
            </a:br>
            <a:r>
              <a:rPr lang="ru-RU" sz="1400" dirty="0" smtClean="0">
                <a:solidFill>
                  <a:srgbClr val="0070C0"/>
                </a:solidFill>
              </a:rPr>
              <a:t>- парциальной программой музыкального воспитания «Ладушки», И.М. </a:t>
            </a:r>
            <a:r>
              <a:rPr lang="ru-RU" sz="1400" dirty="0" err="1" smtClean="0">
                <a:solidFill>
                  <a:srgbClr val="0070C0"/>
                </a:solidFill>
              </a:rPr>
              <a:t>Каплуновой</a:t>
            </a:r>
            <a:r>
              <a:rPr lang="ru-RU" sz="1400" dirty="0" smtClean="0">
                <a:solidFill>
                  <a:srgbClr val="0070C0"/>
                </a:solidFill>
              </a:rPr>
              <a:t>, И. А. </a:t>
            </a:r>
            <a:r>
              <a:rPr lang="ru-RU" sz="1400" dirty="0" err="1" smtClean="0">
                <a:solidFill>
                  <a:srgbClr val="0070C0"/>
                </a:solidFill>
              </a:rPr>
              <a:t>Новоскольцевой</a:t>
            </a:r>
            <a:r>
              <a:rPr lang="ru-RU" sz="1400" dirty="0" smtClean="0">
                <a:solidFill>
                  <a:srgbClr val="0070C0"/>
                </a:solidFill>
              </a:rPr>
              <a:t>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Цель </a:t>
            </a:r>
            <a:r>
              <a:rPr lang="ru-RU" sz="2400" b="1" u="sng" dirty="0" smtClean="0">
                <a:solidFill>
                  <a:srgbClr val="FF0000"/>
                </a:solidFill>
              </a:rPr>
              <a:t> </a:t>
            </a:r>
            <a:r>
              <a:rPr lang="ru-RU" sz="2400" b="1" u="sng" dirty="0">
                <a:solidFill>
                  <a:srgbClr val="FF0000"/>
                </a:solidFill>
              </a:rPr>
              <a:t>реализации программы</a:t>
            </a:r>
            <a:r>
              <a:rPr lang="ru-RU" sz="2400" b="1" u="sng" dirty="0">
                <a:solidFill>
                  <a:schemeClr val="tx2"/>
                </a:solidFill>
              </a:rPr>
              <a:t/>
            </a:r>
            <a:br>
              <a:rPr lang="ru-RU" sz="2400" b="1" u="sng" dirty="0">
                <a:solidFill>
                  <a:schemeClr val="tx2"/>
                </a:solidFill>
              </a:rPr>
            </a:br>
            <a:endParaRPr lang="ru-RU" sz="2400" b="1" u="sng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285860"/>
            <a:ext cx="8362216" cy="49625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Цель: создание условий развития ребенка, открывающих возможности для его позитивной социализации, его личностного развития, развития инициативы и творческих способностей на основе сотрудничества со взрослыми и сверстниками и соответствующих возрасту видам деятельности, создание развивающей образовательной среды.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358114" cy="1439850"/>
          </a:xfrm>
        </p:spPr>
        <p:txBody>
          <a:bodyPr>
            <a:normAutofit/>
          </a:bodyPr>
          <a:lstStyle/>
          <a:p>
            <a:pPr lvl="2" algn="ctr"/>
            <a:r>
              <a:rPr lang="ru-RU" sz="2400" b="1" u="sng" dirty="0" smtClean="0">
                <a:solidFill>
                  <a:srgbClr val="FF0000"/>
                </a:solidFill>
              </a:rPr>
              <a:t>Основные </a:t>
            </a:r>
            <a:r>
              <a:rPr lang="ru-RU" sz="2400" b="1" u="sng" dirty="0">
                <a:solidFill>
                  <a:srgbClr val="FF0000"/>
                </a:solidFill>
              </a:rPr>
              <a:t>принципы дошкольного образования: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429684" cy="4688026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/>
              <a:t> </a:t>
            </a: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 поддержка инициативы детей в различных видах деятельности;</a:t>
            </a:r>
          </a:p>
          <a:p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сотрудничество Организации с семьей;</a:t>
            </a:r>
          </a:p>
          <a:p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 приобщение детей к </a:t>
            </a:r>
            <a:r>
              <a:rPr lang="ru-RU" sz="6400" dirty="0" err="1" smtClean="0">
                <a:solidFill>
                  <a:schemeClr val="accent1">
                    <a:lumMod val="50000"/>
                  </a:schemeClr>
                </a:solidFill>
              </a:rPr>
              <a:t>социокультурным</a:t>
            </a: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 нормам, традициям семьи, общества и государства;</a:t>
            </a:r>
          </a:p>
          <a:p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 формирование познавательных интересов и познавательных действий ребенка в различных видах деятельности;</a:t>
            </a:r>
          </a:p>
          <a:p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429552" cy="928694"/>
          </a:xfrm>
        </p:spPr>
        <p:txBody>
          <a:bodyPr>
            <a:noAutofit/>
          </a:bodyPr>
          <a:lstStyle/>
          <a:p>
            <a:pPr algn="ctr"/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b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b="1" u="sng" dirty="0" smtClean="0">
                <a:solidFill>
                  <a:srgbClr val="FF0000"/>
                </a:solidFill>
              </a:rPr>
              <a:t>Целевые ориентиры образования   в младенческом и раннем возрасте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362216" cy="446247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• 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ребёнок интересуется окружающими предметами и активно действует с ними;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•  использует специфические, культурно фиксированные предметные действия, знает назначение бытовых предметов (ложки, расчёски,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•  владеет активной речью, включённой в общение;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•  стремится к общению со взрослыми и активно подражает им в движениях и действиях;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•  проявляет интерес к сверстникам; наблюдает за их действиями и подражает им;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у ребёнка развита крупная моторика, он стремится осваивать различные виды движения (бег, лазанье, перешагивание и пр.).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643998" cy="14398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Целевые ориентиры на этапе завершения дошкольного образования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ребёнок овладевает основными культурными способами деятельности, проявляет инициативу и самостоятельность в разных видах деятельности </a:t>
            </a:r>
          </a:p>
          <a:p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ребёнок обладает установкой положительного отношения к миру, к разным видам труда, другим людям и самому себе, обладает чувством собственного достоинства; </a:t>
            </a:r>
          </a:p>
          <a:p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 ребёнок обладает развитым воображением;</a:t>
            </a:r>
          </a:p>
          <a:p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ребёнок достаточно хорошо владеет устной речью;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  у ребёнка развита крупная и мелкая моторика;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ребёнок способен к волевым усилиям;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ребёнок проявляет любознательность, задаёт вопросы;</a:t>
            </a:r>
          </a:p>
          <a:p>
            <a:endParaRPr lang="ru-RU" sz="19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933588" cy="122553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«Социально–коммуникативное развитие»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505092" cy="4676788"/>
          </a:xfrm>
        </p:spPr>
        <p:txBody>
          <a:bodyPr>
            <a:noAutofit/>
          </a:bodyPr>
          <a:lstStyle/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Цель социально-коммуникативного развития дошкольников состоит в развитии навыков социального поведения; умении адаптироваться к разным условиям социума, развитие уверенности и самостоятельности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Образовательные задачи: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 развитие положительного отношения ребёнка к себе, к сверстникам, взрослым людям и окружающему миру;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создание условий для формирования у ребёнка уверенности в себе, в своих возможностях, в том, что он хороший, его любят;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формирование чувства собственного достоинства, осознания своих прав и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 воспитание уважения и терпимости к детям и взрослым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оказание помощи при необходимости друг другу, планирование совместной деятельности, соподчинении и контроле своих желаний, согласовании с партнёрами по деятельности мнений и действий;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развитие ответственности за друга, общее дело, данное слово;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умение распознавать эмоциональные переживания и состояния окружающих, выражение собственных переживаний;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формирование социальных навыков: освоение различных способов разрешения конфликтных ситуаций, умений договориться, соблюдать очерёдность, устанавливать новые контакты;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развитие интереса к труду, желание трудиться, воспитание навыков элементарной трудовой деятельности;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содействие становлению внутренней позиции «Я — будущий школьник»;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приобщение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гендерной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, семейной, гражданской принадлежности, нравственной основы патриотических чувств. 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</TotalTime>
  <Words>832</Words>
  <Application>Microsoft Office PowerPoint</Application>
  <PresentationFormat>Экран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                       </vt:lpstr>
      <vt:lpstr>     Пояснительная записка</vt:lpstr>
      <vt:lpstr>Слайд 3</vt:lpstr>
      <vt:lpstr>Программа включает три основных раздела: целевой, содержательный и организационный, в каждом из которых отражается обязательная часть и часть, формируемая участниками образовательных отношений. Обе части являются взаимодополняющими и необходимыми с точки зрения реализации требований ФГОС ДО. Обязательная часть программы предполагает комплексность подхода, обеспечивая развитие детей во всех пяти взаимодополняющих образовательных областях (социально-коммуникативное развитие, познавательное развитие, речевое развитие, художественно-эстетическое развитие, физическое развитие), разработана в соответствии с ПООП ДО, с учётом учебно-методического комплекса программы "Мозаика" (авторы-составители В.Ю.Белькович, Н.В.Гребёнкина, И.А.Кильдышева).  Часть, формируемая участниками образовательных отношений, представлена: - парциальной программой «Обучение грамоте детей дошкольного возраста» Н.В.Нищевой ; - комплексной образовательной программой для детей раннего возраста «Первые шаги» Смирновой Е.О., Галигузовой Л.Н., Мещеряковой С.Ю. - парциальной программой музыкального воспитания «Ладушки», И.М. Каплуновой, И. А. Новоскольцевой. </vt:lpstr>
      <vt:lpstr>       Цель  реализации программы </vt:lpstr>
      <vt:lpstr>Основные принципы дошкольного образования:</vt:lpstr>
      <vt:lpstr>                  Целевые ориентиры образования   в младенческом и раннем возрасте</vt:lpstr>
      <vt:lpstr>Целевые ориентиры на этапе завершения дошкольного образования</vt:lpstr>
      <vt:lpstr> Цели и задачи образовательной области  «Социально–коммуникативное развитие»</vt:lpstr>
      <vt:lpstr>Цели и задачи образовательной области  «Познавательное развитие»</vt:lpstr>
      <vt:lpstr>Цели и задачи образовательной области  «Речевое развитие»</vt:lpstr>
      <vt:lpstr>Цели и задачи образовательной области  «Художественно – эстетическое развитие»</vt:lpstr>
      <vt:lpstr>Цели и задачи образовательной области  «Физическое развитие»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РњРЈРќРР¦РРџРђР›Р¬РќРћР• РђР’РўРћРќРћРњРќРћР• РЈР§Р Р•Р–Р”Р•РќРР• Р”РћРЁРљРћР›Р¬РќРћР“Рћ РћР‘Р РђР—РћР’РђРќРРЇ В«Р’РРљРЈР›РћР’РЎРљРР™  Р”Р•РўРЎРљРР™ РЎРђР” В«РљРѕР»РѕСЃРѕРєВ»  (РњРђРЈ Р”Рћ В«Р’РёРєСѓР»РѕРІСЃРєРёР№  РґРµС‚СЃРєРёР№ СЃР°Рґ В«РљРѕР»РѕСЃРѕРєВ» В  РџСЂРёРЅСЏС‚Рѕ РЅР° Р·Р°СЃРµРґР°РЅРёРё РїРµРґСЃРѕРІРµС‚Р° в„– 3                            РЈС‚РІРµСЂР¶РґР°СЋ:  РћС‚    В« 01 В»  РґРµРєР°Р±СЂСЏ    2015РіРѕРґР°                                     Р”РёСЂРµРєС‚РѕСЂ РњРђРЈ Р”Рћ                                                                                                      В«Р’РёРєСѓР»РѕРІСЃРєРёР№ РґРµС‚СЃРєРёР№ СЃР°Рґ                                                                                             В«РљРѕР»РѕСЃРѕРєВ»                                                                                              РЎРµСЂРґСЋРєРѕРІР° Р›.Рќ. ________                                                                                              РџСЂРёРєР°Р· в„–  _____________                                                                                              РћС‚ В«      В» _____2015РіРѕРґР°                                     В  В  В  В  В  В  В РњРЈРќРР¦РРџРђР›Р¬РќРћР• РђР’РўРћРќРћРњРќРћР• РЈР§Р Р•Р–Р”Р•РќРР• Р”РћРЁРљРћР›Р¬РќРћР“Рћ РћР‘Р РђР—РћР’РђРќРРЇ В«Р’РРљРЈР›РћР’РЎРљРР™  Р”Р•РўРЎРљРР™ РЎРђР” В«РљРѕР»РѕСЃРѕРєВ»  (РњРђРЈ Р”Рћ В«Р’РёРєСѓР»РѕРІСЃРєРёР№  РґРµС‚СЃРєРёР№ СЃР°Рґ В«РљРѕР»РѕСЃРѕРєВ» В  РџСЂРёРЅСЏС‚Рѕ РЅР° Р·Р°СЃРµРґР°РЅРёРё РїРµРґСЃРѕРІРµС‚Р° в„– 3                            РЈС‚РІРµСЂР¶РґР°СЋ:  РћС‚    В« 01 В»  РґРµРєР°Р±СЂСЏ    2015РіРѕРґР°                                     Р”РёСЂРµРєС‚РѕСЂ РњРђРЈ Р”Рћ                                                                                                      В«Р’РёРєСѓР»РѕРІСЃРєРёР№ РґРµС‚СЃРєРёР№ СЃР°Рґ                                                                                             В«РљРѕР»РѕСЃРѕРєВ»                                                                                              РЎРµСЂРґСЋРєРѕРІР° Р›.Рќ. ________</dc:title>
  <dc:creator>007</dc:creator>
  <cp:lastModifiedBy>Пользователь</cp:lastModifiedBy>
  <cp:revision>27</cp:revision>
  <dcterms:created xsi:type="dcterms:W3CDTF">2016-03-27T11:43:47Z</dcterms:created>
  <dcterms:modified xsi:type="dcterms:W3CDTF">2022-09-06T06:26:46Z</dcterms:modified>
</cp:coreProperties>
</file>